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1ED4831-CB0F-4669-9827-24F6A5B60F8B}" type="datetimeFigureOut">
              <a:rPr lang="en-US" smtClean="0"/>
              <a:t>3/9/2010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4B040CC-9017-445C-B206-15C87593EAC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ED4831-CB0F-4669-9827-24F6A5B60F8B}" type="datetimeFigureOut">
              <a:rPr lang="en-US" smtClean="0"/>
              <a:t>3/9/2010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040CC-9017-445C-B206-15C87593EAC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ED4831-CB0F-4669-9827-24F6A5B60F8B}" type="datetimeFigureOut">
              <a:rPr lang="en-US" smtClean="0"/>
              <a:t>3/9/2010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040CC-9017-445C-B206-15C87593EAC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ED4831-CB0F-4669-9827-24F6A5B60F8B}" type="datetimeFigureOut">
              <a:rPr lang="en-US" smtClean="0"/>
              <a:t>3/9/2010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040CC-9017-445C-B206-15C87593EAC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1ED4831-CB0F-4669-9827-24F6A5B60F8B}" type="datetimeFigureOut">
              <a:rPr lang="en-US" smtClean="0"/>
              <a:t>3/9/2010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040CC-9017-445C-B206-15C87593EAC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ED4831-CB0F-4669-9827-24F6A5B60F8B}" type="datetimeFigureOut">
              <a:rPr lang="en-US" smtClean="0"/>
              <a:t>3/9/2010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B040CC-9017-445C-B206-15C87593EAC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1ED4831-CB0F-4669-9827-24F6A5B60F8B}" type="datetimeFigureOut">
              <a:rPr lang="en-US" smtClean="0"/>
              <a:t>3/9/2010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B040CC-9017-445C-B206-15C87593EAC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1ED4831-CB0F-4669-9827-24F6A5B60F8B}" type="datetimeFigureOut">
              <a:rPr lang="en-US" smtClean="0"/>
              <a:t>3/9/2010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B040CC-9017-445C-B206-15C87593EAC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ED4831-CB0F-4669-9827-24F6A5B60F8B}" type="datetimeFigureOut">
              <a:rPr lang="en-US" smtClean="0"/>
              <a:t>3/9/2010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B040CC-9017-445C-B206-15C87593EAC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ED4831-CB0F-4669-9827-24F6A5B60F8B}" type="datetimeFigureOut">
              <a:rPr lang="en-US" smtClean="0"/>
              <a:t>3/9/2010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B040CC-9017-445C-B206-15C87593EAC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1ED4831-CB0F-4669-9827-24F6A5B60F8B}" type="datetimeFigureOut">
              <a:rPr lang="en-US" smtClean="0"/>
              <a:t>3/9/2010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4B040CC-9017-445C-B206-15C87593EAC9}"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1ED4831-CB0F-4669-9827-24F6A5B60F8B}" type="datetimeFigureOut">
              <a:rPr lang="en-US" smtClean="0"/>
              <a:t>3/9/2010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4B040CC-9017-445C-B206-15C87593EAC9}"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Annotation John Donne’s Holy Sonnet IX</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Holy Sonnet IX</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	If poisonous minerals, and if that tree,</a:t>
            </a:r>
            <a:br>
              <a:rPr lang="en-US" dirty="0" smtClean="0"/>
            </a:br>
            <a:r>
              <a:rPr lang="en-US" dirty="0" smtClean="0"/>
              <a:t>Whose fruit threw death on (else immortal) us,</a:t>
            </a:r>
            <a:br>
              <a:rPr lang="en-US" dirty="0" smtClean="0"/>
            </a:br>
            <a:r>
              <a:rPr lang="en-US" dirty="0" smtClean="0"/>
              <a:t>If lecherous goats, if serpents envious</a:t>
            </a:r>
            <a:br>
              <a:rPr lang="en-US" dirty="0" smtClean="0"/>
            </a:br>
            <a:r>
              <a:rPr lang="en-US" dirty="0" smtClean="0"/>
              <a:t>Cannot be </a:t>
            </a:r>
            <a:r>
              <a:rPr lang="en-US" dirty="0" err="1" smtClean="0"/>
              <a:t>damn'd</a:t>
            </a:r>
            <a:r>
              <a:rPr lang="en-US" dirty="0" smtClean="0"/>
              <a:t>, alas ! why should I be ?</a:t>
            </a:r>
            <a:br>
              <a:rPr lang="en-US" dirty="0" smtClean="0"/>
            </a:br>
            <a:r>
              <a:rPr lang="en-US" dirty="0" smtClean="0"/>
              <a:t>Why should intent or reason, born in me,</a:t>
            </a:r>
            <a:br>
              <a:rPr lang="en-US" dirty="0" smtClean="0"/>
            </a:br>
            <a:r>
              <a:rPr lang="en-US" dirty="0" smtClean="0"/>
              <a:t>Make sins, else equal, in me more heinous ?</a:t>
            </a:r>
            <a:br>
              <a:rPr lang="en-US" dirty="0" smtClean="0"/>
            </a:br>
            <a:r>
              <a:rPr lang="en-US" dirty="0" smtClean="0"/>
              <a:t>And, mercy being easy, and glorious</a:t>
            </a:r>
            <a:br>
              <a:rPr lang="en-US" dirty="0" smtClean="0"/>
            </a:br>
            <a:r>
              <a:rPr lang="en-US" dirty="0" smtClean="0"/>
              <a:t>To God, in His stern wrath why threatens He ?</a:t>
            </a:r>
            <a:br>
              <a:rPr lang="en-US" dirty="0" smtClean="0"/>
            </a:br>
            <a:r>
              <a:rPr lang="en-US" dirty="0" smtClean="0"/>
              <a:t>But who am I, that dare dispute with Thee ?</a:t>
            </a:r>
            <a:br>
              <a:rPr lang="en-US" dirty="0" smtClean="0"/>
            </a:br>
            <a:r>
              <a:rPr lang="en-US" dirty="0" smtClean="0"/>
              <a:t>O God, O !  of </a:t>
            </a:r>
            <a:r>
              <a:rPr lang="en-US" dirty="0" err="1" smtClean="0"/>
              <a:t>Thine</a:t>
            </a:r>
            <a:r>
              <a:rPr lang="en-US" dirty="0" smtClean="0"/>
              <a:t> only worthy blood,</a:t>
            </a:r>
            <a:br>
              <a:rPr lang="en-US" dirty="0" smtClean="0"/>
            </a:br>
            <a:r>
              <a:rPr lang="en-US" dirty="0" smtClean="0"/>
              <a:t>And my tears, make a heavenly </a:t>
            </a:r>
            <a:r>
              <a:rPr lang="en-US" dirty="0" err="1" smtClean="0"/>
              <a:t>Lethean</a:t>
            </a:r>
            <a:r>
              <a:rPr lang="en-US" dirty="0" smtClean="0"/>
              <a:t> flood,</a:t>
            </a:r>
            <a:br>
              <a:rPr lang="en-US" dirty="0" smtClean="0"/>
            </a:br>
            <a:r>
              <a:rPr lang="en-US" dirty="0" smtClean="0"/>
              <a:t>And drown in it my sin's black memory.</a:t>
            </a:r>
            <a:br>
              <a:rPr lang="en-US" dirty="0" smtClean="0"/>
            </a:br>
            <a:r>
              <a:rPr lang="en-US" dirty="0" smtClean="0"/>
              <a:t>That Thou remember them, some claim as debt ;</a:t>
            </a:r>
            <a:br>
              <a:rPr lang="en-US" dirty="0" smtClean="0"/>
            </a:br>
            <a:r>
              <a:rPr lang="en-US" dirty="0" smtClean="0"/>
              <a:t>I think it mercy if Thou wilt forget.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0" y="304800"/>
            <a:ext cx="8229600" cy="1143000"/>
          </a:xfrm>
        </p:spPr>
        <p:txBody>
          <a:bodyPr/>
          <a:lstStyle/>
          <a:p>
            <a:r>
              <a:rPr lang="en-US" dirty="0" smtClean="0"/>
              <a:t>Structure</a:t>
            </a:r>
            <a:endParaRPr lang="en-US" dirty="0"/>
          </a:p>
        </p:txBody>
      </p:sp>
      <p:sp>
        <p:nvSpPr>
          <p:cNvPr id="5" name="Content Placeholder 4"/>
          <p:cNvSpPr>
            <a:spLocks noGrp="1"/>
          </p:cNvSpPr>
          <p:nvPr>
            <p:ph sz="half" idx="1"/>
          </p:nvPr>
        </p:nvSpPr>
        <p:spPr>
          <a:xfrm>
            <a:off x="457200" y="1447800"/>
            <a:ext cx="2971800" cy="2209800"/>
          </a:xfrm>
        </p:spPr>
        <p:txBody>
          <a:bodyPr>
            <a:normAutofit fontScale="62500" lnSpcReduction="20000"/>
          </a:bodyPr>
          <a:lstStyle/>
          <a:p>
            <a:pPr>
              <a:buNone/>
            </a:pPr>
            <a:r>
              <a:rPr lang="en-US" dirty="0" smtClean="0"/>
              <a:t>	</a:t>
            </a:r>
            <a:r>
              <a:rPr lang="en-US" sz="1400" dirty="0" smtClean="0">
                <a:solidFill>
                  <a:srgbClr val="00B050"/>
                </a:solidFill>
              </a:rPr>
              <a:t>1 If poisonous minerals, and if that </a:t>
            </a:r>
            <a:r>
              <a:rPr lang="en-US" sz="1400" dirty="0" smtClean="0">
                <a:solidFill>
                  <a:schemeClr val="tx2">
                    <a:lumMod val="60000"/>
                    <a:lumOff val="40000"/>
                  </a:schemeClr>
                </a:solidFill>
              </a:rPr>
              <a:t>tree</a:t>
            </a:r>
            <a:r>
              <a:rPr lang="en-US" sz="1400" dirty="0" smtClean="0"/>
              <a:t>,</a:t>
            </a:r>
            <a:br>
              <a:rPr lang="en-US" sz="1400" dirty="0" smtClean="0"/>
            </a:br>
            <a:r>
              <a:rPr lang="en-US" sz="1400" dirty="0" smtClean="0">
                <a:solidFill>
                  <a:srgbClr val="00B050"/>
                </a:solidFill>
              </a:rPr>
              <a:t> 2 Whose fruit threw death on (else immortal) </a:t>
            </a:r>
            <a:r>
              <a:rPr lang="en-US" sz="1400" dirty="0" smtClean="0">
                <a:solidFill>
                  <a:schemeClr val="accent4">
                    <a:lumMod val="75000"/>
                  </a:schemeClr>
                </a:solidFill>
              </a:rPr>
              <a:t>us</a:t>
            </a:r>
            <a:r>
              <a:rPr lang="en-US" sz="1400" dirty="0" smtClean="0"/>
              <a:t>,</a:t>
            </a:r>
            <a:br>
              <a:rPr lang="en-US" sz="1400" dirty="0" smtClean="0"/>
            </a:br>
            <a:r>
              <a:rPr lang="en-US" sz="1400" dirty="0" smtClean="0">
                <a:solidFill>
                  <a:srgbClr val="00B050"/>
                </a:solidFill>
              </a:rPr>
              <a:t>3 If lecherous goats, if serpents </a:t>
            </a:r>
            <a:r>
              <a:rPr lang="en-US" sz="1400" dirty="0" smtClean="0">
                <a:solidFill>
                  <a:schemeClr val="accent4">
                    <a:lumMod val="75000"/>
                  </a:schemeClr>
                </a:solidFill>
              </a:rPr>
              <a:t>envious</a:t>
            </a:r>
            <a:r>
              <a:rPr lang="en-US" sz="1400" dirty="0" smtClean="0"/>
              <a:t/>
            </a:r>
            <a:br>
              <a:rPr lang="en-US" sz="1400" dirty="0" smtClean="0"/>
            </a:br>
            <a:r>
              <a:rPr lang="en-US" sz="1400" dirty="0" smtClean="0">
                <a:solidFill>
                  <a:srgbClr val="FFC000"/>
                </a:solidFill>
              </a:rPr>
              <a:t>4 Cannot be </a:t>
            </a:r>
            <a:r>
              <a:rPr lang="en-US" sz="1400" dirty="0" err="1" smtClean="0">
                <a:solidFill>
                  <a:srgbClr val="FFC000"/>
                </a:solidFill>
              </a:rPr>
              <a:t>damn'd</a:t>
            </a:r>
            <a:r>
              <a:rPr lang="en-US" sz="1400" dirty="0" smtClean="0">
                <a:solidFill>
                  <a:srgbClr val="FFC000"/>
                </a:solidFill>
              </a:rPr>
              <a:t>, alas ! why should I </a:t>
            </a:r>
            <a:r>
              <a:rPr lang="en-US" sz="1400" dirty="0" smtClean="0">
                <a:solidFill>
                  <a:schemeClr val="tx2">
                    <a:lumMod val="60000"/>
                    <a:lumOff val="40000"/>
                  </a:schemeClr>
                </a:solidFill>
              </a:rPr>
              <a:t>be</a:t>
            </a:r>
            <a:r>
              <a:rPr lang="en-US" sz="1400" dirty="0" smtClean="0"/>
              <a:t> ?</a:t>
            </a:r>
            <a:br>
              <a:rPr lang="en-US" sz="1400" dirty="0" smtClean="0"/>
            </a:br>
            <a:r>
              <a:rPr lang="en-US" sz="1400" dirty="0" smtClean="0">
                <a:solidFill>
                  <a:srgbClr val="FFC000"/>
                </a:solidFill>
              </a:rPr>
              <a:t>5 Why should intent or reason, born </a:t>
            </a:r>
            <a:r>
              <a:rPr lang="en-US" sz="1400" dirty="0" smtClean="0"/>
              <a:t>in </a:t>
            </a:r>
            <a:r>
              <a:rPr lang="en-US" sz="1400" dirty="0" smtClean="0">
                <a:solidFill>
                  <a:schemeClr val="tx2">
                    <a:lumMod val="60000"/>
                    <a:lumOff val="40000"/>
                  </a:schemeClr>
                </a:solidFill>
              </a:rPr>
              <a:t>me</a:t>
            </a:r>
            <a:r>
              <a:rPr lang="en-US" sz="1400" dirty="0" smtClean="0"/>
              <a:t>,</a:t>
            </a:r>
            <a:br>
              <a:rPr lang="en-US" sz="1400" dirty="0" smtClean="0"/>
            </a:br>
            <a:r>
              <a:rPr lang="en-US" sz="1400" dirty="0" smtClean="0">
                <a:solidFill>
                  <a:srgbClr val="FFC000"/>
                </a:solidFill>
              </a:rPr>
              <a:t>6 Make sins, else equal, in me more </a:t>
            </a:r>
            <a:r>
              <a:rPr lang="en-US" sz="1400" dirty="0" smtClean="0">
                <a:solidFill>
                  <a:schemeClr val="accent4">
                    <a:lumMod val="75000"/>
                  </a:schemeClr>
                </a:solidFill>
              </a:rPr>
              <a:t>heinous</a:t>
            </a:r>
            <a:r>
              <a:rPr lang="en-US" sz="1400" dirty="0" smtClean="0"/>
              <a:t> ?</a:t>
            </a:r>
            <a:br>
              <a:rPr lang="en-US" sz="1400" dirty="0" smtClean="0"/>
            </a:br>
            <a:r>
              <a:rPr lang="en-US" sz="1400" dirty="0" smtClean="0">
                <a:solidFill>
                  <a:srgbClr val="FFC000"/>
                </a:solidFill>
              </a:rPr>
              <a:t>7 And, mercy being easy, and </a:t>
            </a:r>
            <a:r>
              <a:rPr lang="en-US" sz="1400" dirty="0" smtClean="0">
                <a:solidFill>
                  <a:schemeClr val="accent4">
                    <a:lumMod val="75000"/>
                  </a:schemeClr>
                </a:solidFill>
              </a:rPr>
              <a:t>glorious</a:t>
            </a:r>
            <a:r>
              <a:rPr lang="en-US" sz="1400" dirty="0" smtClean="0"/>
              <a:t/>
            </a:r>
            <a:br>
              <a:rPr lang="en-US" sz="1400" dirty="0" smtClean="0"/>
            </a:br>
            <a:r>
              <a:rPr lang="en-US" sz="1400" dirty="0" smtClean="0">
                <a:solidFill>
                  <a:srgbClr val="FFC000"/>
                </a:solidFill>
              </a:rPr>
              <a:t>8 To God, in His stern wrath why threatens</a:t>
            </a:r>
            <a:r>
              <a:rPr lang="en-US" sz="1400" dirty="0" smtClean="0"/>
              <a:t> </a:t>
            </a:r>
            <a:r>
              <a:rPr lang="en-US" sz="1400" dirty="0" smtClean="0">
                <a:solidFill>
                  <a:schemeClr val="tx2">
                    <a:lumMod val="60000"/>
                    <a:lumOff val="40000"/>
                  </a:schemeClr>
                </a:solidFill>
              </a:rPr>
              <a:t>He</a:t>
            </a:r>
            <a:r>
              <a:rPr lang="en-US" sz="1400" dirty="0" smtClean="0"/>
              <a:t> ?</a:t>
            </a:r>
            <a:br>
              <a:rPr lang="en-US" sz="1400" dirty="0" smtClean="0"/>
            </a:br>
            <a:r>
              <a:rPr lang="en-US" sz="1400" dirty="0" smtClean="0">
                <a:solidFill>
                  <a:srgbClr val="FFC000"/>
                </a:solidFill>
              </a:rPr>
              <a:t>9 But who am I, that dare dispute with </a:t>
            </a:r>
            <a:r>
              <a:rPr lang="en-US" sz="1400" dirty="0" smtClean="0">
                <a:solidFill>
                  <a:schemeClr val="tx2">
                    <a:lumMod val="60000"/>
                    <a:lumOff val="40000"/>
                  </a:schemeClr>
                </a:solidFill>
              </a:rPr>
              <a:t>Thee</a:t>
            </a:r>
            <a:r>
              <a:rPr lang="en-US" sz="1400" dirty="0" smtClean="0"/>
              <a:t> ?</a:t>
            </a:r>
            <a:br>
              <a:rPr lang="en-US" sz="1400" dirty="0" smtClean="0"/>
            </a:br>
            <a:r>
              <a:rPr lang="en-US" sz="1400" dirty="0" smtClean="0">
                <a:solidFill>
                  <a:srgbClr val="0070C0"/>
                </a:solidFill>
              </a:rPr>
              <a:t>10 O God, O !  of </a:t>
            </a:r>
            <a:r>
              <a:rPr lang="en-US" sz="1400" dirty="0" err="1" smtClean="0">
                <a:solidFill>
                  <a:srgbClr val="0070C0"/>
                </a:solidFill>
              </a:rPr>
              <a:t>Thine</a:t>
            </a:r>
            <a:r>
              <a:rPr lang="en-US" sz="1400" dirty="0" smtClean="0">
                <a:solidFill>
                  <a:srgbClr val="0070C0"/>
                </a:solidFill>
              </a:rPr>
              <a:t> only worthy</a:t>
            </a:r>
            <a:r>
              <a:rPr lang="en-US" sz="1400" dirty="0" smtClean="0"/>
              <a:t> </a:t>
            </a:r>
            <a:r>
              <a:rPr lang="en-US" sz="1400" dirty="0" smtClean="0">
                <a:solidFill>
                  <a:schemeClr val="accent6">
                    <a:lumMod val="50000"/>
                  </a:schemeClr>
                </a:solidFill>
              </a:rPr>
              <a:t>blood,</a:t>
            </a:r>
            <a:r>
              <a:rPr lang="en-US" sz="1400" dirty="0" smtClean="0"/>
              <a:t/>
            </a:r>
            <a:br>
              <a:rPr lang="en-US" sz="1400" dirty="0" smtClean="0"/>
            </a:br>
            <a:r>
              <a:rPr lang="en-US" sz="1400" dirty="0" smtClean="0">
                <a:solidFill>
                  <a:srgbClr val="0070C0"/>
                </a:solidFill>
              </a:rPr>
              <a:t>11 And my tears, make a heavenly </a:t>
            </a:r>
            <a:r>
              <a:rPr lang="en-US" sz="1400" dirty="0" err="1" smtClean="0">
                <a:solidFill>
                  <a:srgbClr val="0070C0"/>
                </a:solidFill>
              </a:rPr>
              <a:t>Lethean</a:t>
            </a:r>
            <a:r>
              <a:rPr lang="en-US" sz="1400" dirty="0" smtClean="0"/>
              <a:t> </a:t>
            </a:r>
            <a:r>
              <a:rPr lang="en-US" sz="1400" dirty="0" smtClean="0">
                <a:solidFill>
                  <a:schemeClr val="accent6">
                    <a:lumMod val="50000"/>
                  </a:schemeClr>
                </a:solidFill>
              </a:rPr>
              <a:t>flood,</a:t>
            </a:r>
            <a:r>
              <a:rPr lang="en-US" sz="1400" dirty="0" smtClean="0"/>
              <a:t/>
            </a:r>
            <a:br>
              <a:rPr lang="en-US" sz="1400" dirty="0" smtClean="0"/>
            </a:br>
            <a:r>
              <a:rPr lang="en-US" sz="1400" dirty="0" smtClean="0">
                <a:solidFill>
                  <a:srgbClr val="0070C0"/>
                </a:solidFill>
              </a:rPr>
              <a:t>12 And drown in it my sin's bla</a:t>
            </a:r>
            <a:r>
              <a:rPr lang="en-US" sz="1400" dirty="0" smtClean="0"/>
              <a:t>ck </a:t>
            </a:r>
            <a:r>
              <a:rPr lang="en-US" sz="1400" b="1" dirty="0" smtClean="0">
                <a:solidFill>
                  <a:schemeClr val="accent3">
                    <a:lumMod val="75000"/>
                  </a:schemeClr>
                </a:solidFill>
              </a:rPr>
              <a:t>memory</a:t>
            </a:r>
            <a:r>
              <a:rPr lang="en-US" sz="1400" dirty="0" smtClean="0"/>
              <a:t>.</a:t>
            </a:r>
            <a:br>
              <a:rPr lang="en-US" sz="1400" dirty="0" smtClean="0"/>
            </a:br>
            <a:r>
              <a:rPr lang="en-US" sz="1400" dirty="0" smtClean="0">
                <a:solidFill>
                  <a:srgbClr val="0070C0"/>
                </a:solidFill>
              </a:rPr>
              <a:t>13 That Thou remember them, some claim as </a:t>
            </a:r>
            <a:r>
              <a:rPr lang="en-US" sz="1400" dirty="0" smtClean="0">
                <a:solidFill>
                  <a:srgbClr val="FF0000"/>
                </a:solidFill>
              </a:rPr>
              <a:t>debt</a:t>
            </a:r>
            <a:r>
              <a:rPr lang="en-US" sz="1400" dirty="0" smtClean="0"/>
              <a:t> ;</a:t>
            </a:r>
            <a:br>
              <a:rPr lang="en-US" sz="1400" dirty="0" smtClean="0"/>
            </a:br>
            <a:r>
              <a:rPr lang="en-US" sz="1400" dirty="0" smtClean="0">
                <a:solidFill>
                  <a:srgbClr val="0070C0"/>
                </a:solidFill>
              </a:rPr>
              <a:t>14 I think it mercy if Thou wilt </a:t>
            </a:r>
            <a:r>
              <a:rPr lang="en-US" sz="1400" dirty="0" smtClean="0">
                <a:solidFill>
                  <a:srgbClr val="FF0000"/>
                </a:solidFill>
              </a:rPr>
              <a:t>forget.</a:t>
            </a:r>
            <a:endParaRPr lang="en-US" sz="1400" dirty="0">
              <a:solidFill>
                <a:srgbClr val="FF0000"/>
              </a:solidFill>
            </a:endParaRPr>
          </a:p>
        </p:txBody>
      </p:sp>
      <p:sp>
        <p:nvSpPr>
          <p:cNvPr id="6" name="Content Placeholder 5"/>
          <p:cNvSpPr>
            <a:spLocks noGrp="1"/>
          </p:cNvSpPr>
          <p:nvPr>
            <p:ph sz="half" idx="2"/>
          </p:nvPr>
        </p:nvSpPr>
        <p:spPr/>
        <p:txBody>
          <a:bodyPr>
            <a:normAutofit fontScale="62500" lnSpcReduction="20000"/>
          </a:bodyPr>
          <a:lstStyle/>
          <a:p>
            <a:pPr marL="0" lvl="1" indent="0">
              <a:buFont typeface="Courier New" pitchFamily="49" charset="0"/>
              <a:buChar char="o"/>
            </a:pPr>
            <a:r>
              <a:rPr lang="en-US" sz="2900" dirty="0" smtClean="0"/>
              <a:t>Sonnet has a rhyme scheme of </a:t>
            </a:r>
            <a:r>
              <a:rPr lang="en-US" sz="2900" dirty="0" smtClean="0">
                <a:solidFill>
                  <a:srgbClr val="0070C0"/>
                </a:solidFill>
              </a:rPr>
              <a:t>A</a:t>
            </a:r>
            <a:r>
              <a:rPr lang="en-US" sz="2900" dirty="0" smtClean="0">
                <a:solidFill>
                  <a:srgbClr val="7030A0"/>
                </a:solidFill>
              </a:rPr>
              <a:t>BB</a:t>
            </a:r>
            <a:r>
              <a:rPr lang="en-US" sz="2900" dirty="0" smtClean="0">
                <a:solidFill>
                  <a:srgbClr val="0070C0"/>
                </a:solidFill>
              </a:rPr>
              <a:t>AA</a:t>
            </a:r>
            <a:r>
              <a:rPr lang="en-US" sz="2900" dirty="0" smtClean="0">
                <a:solidFill>
                  <a:srgbClr val="7030A0"/>
                </a:solidFill>
              </a:rPr>
              <a:t>BB</a:t>
            </a:r>
            <a:r>
              <a:rPr lang="en-US" sz="2900" dirty="0" smtClean="0">
                <a:solidFill>
                  <a:srgbClr val="0070C0"/>
                </a:solidFill>
              </a:rPr>
              <a:t>AA</a:t>
            </a:r>
            <a:r>
              <a:rPr lang="en-US" sz="2900" dirty="0" smtClean="0">
                <a:solidFill>
                  <a:schemeClr val="accent6">
                    <a:lumMod val="50000"/>
                  </a:schemeClr>
                </a:solidFill>
              </a:rPr>
              <a:t>CC</a:t>
            </a:r>
            <a:r>
              <a:rPr lang="en-US" sz="2900" dirty="0" smtClean="0">
                <a:solidFill>
                  <a:schemeClr val="accent3">
                    <a:lumMod val="60000"/>
                    <a:lumOff val="40000"/>
                  </a:schemeClr>
                </a:solidFill>
              </a:rPr>
              <a:t>D</a:t>
            </a:r>
            <a:r>
              <a:rPr lang="en-US" sz="2900" dirty="0" smtClean="0">
                <a:solidFill>
                  <a:srgbClr val="FF0000"/>
                </a:solidFill>
              </a:rPr>
              <a:t>EE</a:t>
            </a:r>
          </a:p>
          <a:p>
            <a:pPr marL="274320" lvl="2" indent="0">
              <a:buFont typeface="Courier New" pitchFamily="49" charset="0"/>
              <a:buChar char="o"/>
            </a:pPr>
            <a:r>
              <a:rPr lang="en-US" sz="2900" dirty="0" smtClean="0"/>
              <a:t>Shows emphasis on line 12</a:t>
            </a:r>
          </a:p>
          <a:p>
            <a:pPr marL="274320" lvl="2" indent="0">
              <a:buFont typeface="Courier New" pitchFamily="49" charset="0"/>
              <a:buChar char="o"/>
            </a:pPr>
            <a:r>
              <a:rPr lang="en-US" sz="2900" dirty="0" smtClean="0"/>
              <a:t>Emphasis on lines 13 and 14 also  because of change in rhyme scheme</a:t>
            </a:r>
          </a:p>
          <a:p>
            <a:pPr marL="0" lvl="1" indent="0">
              <a:buFont typeface="Courier New" pitchFamily="49" charset="0"/>
              <a:buChar char="o"/>
            </a:pPr>
            <a:r>
              <a:rPr lang="en-US" sz="2900" dirty="0" smtClean="0"/>
              <a:t>Has structure of meditative poetry: 1) focus of setting 2) analysis of points 3) colloquies (dialogue with God) </a:t>
            </a:r>
          </a:p>
          <a:p>
            <a:pPr marL="274320" lvl="2" indent="0">
              <a:buFont typeface="Courier New" pitchFamily="49" charset="0"/>
              <a:buChar char="o"/>
            </a:pPr>
            <a:r>
              <a:rPr lang="en-US" sz="2900" dirty="0" smtClean="0"/>
              <a:t>Donne is often known for using parts of meditative poetry structure, usually colloquies.</a:t>
            </a:r>
          </a:p>
          <a:p>
            <a:pPr marL="274320" lvl="2" indent="0">
              <a:buFont typeface="Courier New" pitchFamily="49" charset="0"/>
              <a:buChar char="o"/>
            </a:pPr>
            <a:r>
              <a:rPr lang="en-US" sz="2900" dirty="0" smtClean="0"/>
              <a:t>Sonnet 9 uses </a:t>
            </a:r>
            <a:r>
              <a:rPr lang="en-US" sz="2900" dirty="0" err="1" smtClean="0"/>
              <a:t>trifold</a:t>
            </a:r>
            <a:r>
              <a:rPr lang="en-US" sz="2900" dirty="0" smtClean="0"/>
              <a:t> of meditative poetry while using traditional rhyming scheme and metaphors of traditional poetry</a:t>
            </a:r>
          </a:p>
          <a:p>
            <a:pPr marL="274320" lvl="2" indent="0">
              <a:buFont typeface="Courier New" pitchFamily="49" charset="0"/>
              <a:buChar char="o"/>
            </a:pPr>
            <a:r>
              <a:rPr lang="en-US" sz="2900" dirty="0" smtClean="0">
                <a:solidFill>
                  <a:srgbClr val="00B050"/>
                </a:solidFill>
              </a:rPr>
              <a:t>Focus of sin in the Garden</a:t>
            </a:r>
            <a:r>
              <a:rPr lang="en-US" sz="2900" dirty="0" smtClean="0"/>
              <a:t>, </a:t>
            </a:r>
            <a:r>
              <a:rPr lang="en-US" sz="2900" dirty="0" smtClean="0">
                <a:solidFill>
                  <a:srgbClr val="FFC000"/>
                </a:solidFill>
              </a:rPr>
              <a:t>followed by analysis of reasoning</a:t>
            </a:r>
            <a:r>
              <a:rPr lang="en-US" sz="2900" dirty="0" smtClean="0"/>
              <a:t> that </a:t>
            </a:r>
            <a:r>
              <a:rPr lang="en-US" sz="2900" dirty="0" smtClean="0">
                <a:solidFill>
                  <a:srgbClr val="0070C0"/>
                </a:solidFill>
              </a:rPr>
              <a:t>are directed to God</a:t>
            </a:r>
            <a:endParaRPr lang="en-US" sz="2900" dirty="0" smtClean="0">
              <a:solidFill>
                <a:srgbClr val="0070C0"/>
              </a:solidFill>
            </a:endParaRPr>
          </a:p>
          <a:p>
            <a:pPr marL="0" lvl="2" indent="0">
              <a:buFont typeface="Courier New" pitchFamily="49" charset="0"/>
              <a:buChar char="o"/>
            </a:pPr>
            <a:endParaRPr lang="en-US" dirty="0" smtClean="0"/>
          </a:p>
          <a:p>
            <a:pPr lvl="1">
              <a:buFont typeface="Courier New" pitchFamily="49" charset="0"/>
              <a:buChar char="o"/>
            </a:pPr>
            <a:endParaRPr lang="en-US" dirty="0" smtClean="0"/>
          </a:p>
          <a:p>
            <a:pPr lvl="1">
              <a:buFont typeface="Courier New" pitchFamily="49" charset="0"/>
              <a:buChar char="o"/>
            </a:pPr>
            <a:endParaRPr lang="en-US" dirty="0" smtClean="0"/>
          </a:p>
          <a:p>
            <a:pPr lvl="1"/>
            <a:endParaRPr lang="en-US" dirty="0"/>
          </a:p>
          <a:p>
            <a:pPr lvl="1"/>
            <a:endParaRPr lang="en-US" dirty="0" smtClean="0"/>
          </a:p>
        </p:txBody>
      </p:sp>
      <p:sp>
        <p:nvSpPr>
          <p:cNvPr id="7" name="Rectangle 6"/>
          <p:cNvSpPr/>
          <p:nvPr/>
        </p:nvSpPr>
        <p:spPr>
          <a:xfrm>
            <a:off x="304800" y="3733800"/>
            <a:ext cx="1219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362200" y="3733800"/>
            <a:ext cx="1219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rot="16200000" flipH="1">
            <a:off x="838200" y="4648200"/>
            <a:ext cx="6858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a:off x="2324100" y="4610100"/>
            <a:ext cx="6096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914400" y="5486400"/>
            <a:ext cx="19812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457200" y="3886200"/>
            <a:ext cx="914400" cy="461665"/>
          </a:xfrm>
          <a:prstGeom prst="rect">
            <a:avLst/>
          </a:prstGeom>
          <a:noFill/>
        </p:spPr>
        <p:txBody>
          <a:bodyPr wrap="square" rtlCol="0">
            <a:spAutoFit/>
          </a:bodyPr>
          <a:lstStyle/>
          <a:p>
            <a:pPr algn="ctr"/>
            <a:r>
              <a:rPr lang="en-US" sz="1200" dirty="0" smtClean="0"/>
              <a:t>Meditative poetry </a:t>
            </a:r>
            <a:endParaRPr lang="en-US" sz="1200" dirty="0"/>
          </a:p>
        </p:txBody>
      </p:sp>
      <p:sp>
        <p:nvSpPr>
          <p:cNvPr id="15" name="TextBox 14"/>
          <p:cNvSpPr txBox="1"/>
          <p:nvPr/>
        </p:nvSpPr>
        <p:spPr>
          <a:xfrm>
            <a:off x="2514600" y="3886200"/>
            <a:ext cx="914400" cy="430887"/>
          </a:xfrm>
          <a:prstGeom prst="rect">
            <a:avLst/>
          </a:prstGeom>
          <a:noFill/>
        </p:spPr>
        <p:txBody>
          <a:bodyPr wrap="square" rtlCol="0">
            <a:spAutoFit/>
          </a:bodyPr>
          <a:lstStyle/>
          <a:p>
            <a:pPr algn="ctr"/>
            <a:r>
              <a:rPr lang="en-US" sz="1100" dirty="0" smtClean="0"/>
              <a:t>Poetic Traditions</a:t>
            </a:r>
            <a:endParaRPr lang="en-US" sz="1100" dirty="0"/>
          </a:p>
        </p:txBody>
      </p:sp>
      <p:sp>
        <p:nvSpPr>
          <p:cNvPr id="16" name="TextBox 15"/>
          <p:cNvSpPr txBox="1"/>
          <p:nvPr/>
        </p:nvSpPr>
        <p:spPr>
          <a:xfrm>
            <a:off x="1295400" y="5638800"/>
            <a:ext cx="1295400" cy="646331"/>
          </a:xfrm>
          <a:prstGeom prst="rect">
            <a:avLst/>
          </a:prstGeom>
          <a:noFill/>
        </p:spPr>
        <p:txBody>
          <a:bodyPr wrap="square" rtlCol="0">
            <a:spAutoFit/>
          </a:bodyPr>
          <a:lstStyle/>
          <a:p>
            <a:r>
              <a:rPr lang="en-US" dirty="0" smtClean="0"/>
              <a:t>Sonnet 9 Structure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Religious References</a:t>
            </a:r>
            <a:endParaRPr lang="en-US" dirty="0"/>
          </a:p>
        </p:txBody>
      </p:sp>
      <p:sp>
        <p:nvSpPr>
          <p:cNvPr id="3" name="Content Placeholder 2"/>
          <p:cNvSpPr>
            <a:spLocks noGrp="1"/>
          </p:cNvSpPr>
          <p:nvPr>
            <p:ph sz="half" idx="1"/>
          </p:nvPr>
        </p:nvSpPr>
        <p:spPr>
          <a:xfrm>
            <a:off x="457200" y="2133600"/>
            <a:ext cx="4648200" cy="3276600"/>
          </a:xfrm>
        </p:spPr>
        <p:txBody>
          <a:bodyPr>
            <a:normAutofit fontScale="77500" lnSpcReduction="20000"/>
          </a:bodyPr>
          <a:lstStyle/>
          <a:p>
            <a:pPr>
              <a:buNone/>
            </a:pPr>
            <a:r>
              <a:rPr lang="en-US" sz="1500" dirty="0" smtClean="0">
                <a:solidFill>
                  <a:srgbClr val="002060"/>
                </a:solidFill>
              </a:rPr>
              <a:t>1 If poisonous minerals, and if that </a:t>
            </a:r>
            <a:r>
              <a:rPr lang="en-US" sz="1500" b="1" dirty="0" smtClean="0">
                <a:solidFill>
                  <a:srgbClr val="002060"/>
                </a:solidFill>
              </a:rPr>
              <a:t>tree</a:t>
            </a:r>
            <a:r>
              <a:rPr lang="en-US" sz="1500" dirty="0" smtClean="0">
                <a:solidFill>
                  <a:srgbClr val="002060"/>
                </a:solidFill>
              </a:rPr>
              <a:t>,</a:t>
            </a:r>
          </a:p>
          <a:p>
            <a:pPr>
              <a:buNone/>
            </a:pPr>
            <a:r>
              <a:rPr lang="en-US" sz="1500" dirty="0" smtClean="0">
                <a:solidFill>
                  <a:srgbClr val="002060"/>
                </a:solidFill>
              </a:rPr>
              <a:t> 2 Whose </a:t>
            </a:r>
            <a:r>
              <a:rPr lang="en-US" sz="1500" b="1" dirty="0" smtClean="0">
                <a:solidFill>
                  <a:srgbClr val="002060"/>
                </a:solidFill>
              </a:rPr>
              <a:t>fruit </a:t>
            </a:r>
            <a:r>
              <a:rPr lang="en-US" sz="1500" dirty="0" smtClean="0">
                <a:solidFill>
                  <a:srgbClr val="002060"/>
                </a:solidFill>
              </a:rPr>
              <a:t>threw death on (else immortal) </a:t>
            </a:r>
            <a:r>
              <a:rPr lang="en-US" sz="1500" i="1" dirty="0" smtClean="0">
                <a:solidFill>
                  <a:srgbClr val="002060"/>
                </a:solidFill>
              </a:rPr>
              <a:t>us</a:t>
            </a:r>
            <a:r>
              <a:rPr lang="en-US" sz="1500" dirty="0" smtClean="0">
                <a:solidFill>
                  <a:srgbClr val="002060"/>
                </a:solidFill>
              </a:rPr>
              <a:t>,</a:t>
            </a:r>
          </a:p>
          <a:p>
            <a:pPr>
              <a:buNone/>
            </a:pPr>
            <a:r>
              <a:rPr lang="en-US" sz="1500" dirty="0" smtClean="0">
                <a:solidFill>
                  <a:srgbClr val="002060"/>
                </a:solidFill>
              </a:rPr>
              <a:t>3 If lecherous goats, if </a:t>
            </a:r>
            <a:r>
              <a:rPr lang="en-US" sz="1500" b="1" dirty="0" smtClean="0">
                <a:solidFill>
                  <a:srgbClr val="002060"/>
                </a:solidFill>
              </a:rPr>
              <a:t>serpents</a:t>
            </a:r>
            <a:r>
              <a:rPr lang="en-US" sz="1500" dirty="0" smtClean="0">
                <a:solidFill>
                  <a:srgbClr val="002060"/>
                </a:solidFill>
              </a:rPr>
              <a:t> envious</a:t>
            </a:r>
            <a:endParaRPr lang="en-US" sz="1500" dirty="0">
              <a:solidFill>
                <a:srgbClr val="002060"/>
              </a:solidFill>
            </a:endParaRPr>
          </a:p>
          <a:p>
            <a:pPr>
              <a:buNone/>
            </a:pPr>
            <a:r>
              <a:rPr lang="en-US" sz="1500" dirty="0" smtClean="0">
                <a:solidFill>
                  <a:srgbClr val="002060"/>
                </a:solidFill>
              </a:rPr>
              <a:t>4 Cannot be </a:t>
            </a:r>
            <a:r>
              <a:rPr lang="en-US" sz="1500" dirty="0" err="1" smtClean="0">
                <a:solidFill>
                  <a:srgbClr val="002060"/>
                </a:solidFill>
              </a:rPr>
              <a:t>damn'd</a:t>
            </a:r>
            <a:r>
              <a:rPr lang="en-US" sz="1500" dirty="0" smtClean="0">
                <a:solidFill>
                  <a:srgbClr val="002060"/>
                </a:solidFill>
              </a:rPr>
              <a:t>, alas ! why should </a:t>
            </a:r>
            <a:r>
              <a:rPr lang="en-US" sz="1500" i="1" dirty="0" smtClean="0">
                <a:solidFill>
                  <a:srgbClr val="002060"/>
                </a:solidFill>
              </a:rPr>
              <a:t>I</a:t>
            </a:r>
            <a:r>
              <a:rPr lang="en-US" sz="1500" dirty="0" smtClean="0">
                <a:solidFill>
                  <a:srgbClr val="002060"/>
                </a:solidFill>
              </a:rPr>
              <a:t> be ?</a:t>
            </a:r>
          </a:p>
          <a:p>
            <a:pPr>
              <a:buNone/>
            </a:pPr>
            <a:r>
              <a:rPr lang="en-US" sz="1500" dirty="0" smtClean="0">
                <a:solidFill>
                  <a:srgbClr val="002060"/>
                </a:solidFill>
              </a:rPr>
              <a:t>5 Why should intent or reason, born in </a:t>
            </a:r>
            <a:r>
              <a:rPr lang="en-US" sz="1500" i="1" dirty="0" smtClean="0">
                <a:solidFill>
                  <a:srgbClr val="002060"/>
                </a:solidFill>
              </a:rPr>
              <a:t>me</a:t>
            </a:r>
            <a:r>
              <a:rPr lang="en-US" sz="1500" dirty="0" smtClean="0">
                <a:solidFill>
                  <a:srgbClr val="002060"/>
                </a:solidFill>
              </a:rPr>
              <a:t>,</a:t>
            </a:r>
          </a:p>
          <a:p>
            <a:pPr>
              <a:buNone/>
            </a:pPr>
            <a:r>
              <a:rPr lang="en-US" sz="1500" dirty="0" smtClean="0">
                <a:solidFill>
                  <a:srgbClr val="002060"/>
                </a:solidFill>
              </a:rPr>
              <a:t>6 Make sins, else equal, in </a:t>
            </a:r>
            <a:r>
              <a:rPr lang="en-US" sz="1500" i="1" dirty="0" smtClean="0">
                <a:solidFill>
                  <a:srgbClr val="002060"/>
                </a:solidFill>
              </a:rPr>
              <a:t>me</a:t>
            </a:r>
            <a:r>
              <a:rPr lang="en-US" sz="1500" dirty="0" smtClean="0">
                <a:solidFill>
                  <a:srgbClr val="002060"/>
                </a:solidFill>
              </a:rPr>
              <a:t> more heinous ?</a:t>
            </a:r>
            <a:endParaRPr lang="en-US" sz="1500" dirty="0">
              <a:solidFill>
                <a:srgbClr val="002060"/>
              </a:solidFill>
            </a:endParaRPr>
          </a:p>
          <a:p>
            <a:pPr>
              <a:buNone/>
            </a:pPr>
            <a:r>
              <a:rPr lang="en-US" sz="1500" dirty="0" smtClean="0">
                <a:solidFill>
                  <a:srgbClr val="002060"/>
                </a:solidFill>
              </a:rPr>
              <a:t>7 And,</a:t>
            </a:r>
            <a:r>
              <a:rPr lang="en-US" sz="1500" b="1" dirty="0" smtClean="0">
                <a:solidFill>
                  <a:srgbClr val="002060"/>
                </a:solidFill>
              </a:rPr>
              <a:t> mercy </a:t>
            </a:r>
            <a:r>
              <a:rPr lang="en-US" sz="1500" dirty="0" smtClean="0">
                <a:solidFill>
                  <a:srgbClr val="002060"/>
                </a:solidFill>
              </a:rPr>
              <a:t>being easy, and glorious</a:t>
            </a:r>
          </a:p>
          <a:p>
            <a:pPr>
              <a:buNone/>
            </a:pPr>
            <a:r>
              <a:rPr lang="en-US" sz="1500" dirty="0" smtClean="0">
                <a:solidFill>
                  <a:srgbClr val="002060"/>
                </a:solidFill>
              </a:rPr>
              <a:t>8 To </a:t>
            </a:r>
            <a:r>
              <a:rPr lang="en-US" sz="1500" b="1" dirty="0" smtClean="0">
                <a:solidFill>
                  <a:srgbClr val="002060"/>
                </a:solidFill>
              </a:rPr>
              <a:t>God</a:t>
            </a:r>
            <a:r>
              <a:rPr lang="en-US" sz="1500" dirty="0" smtClean="0">
                <a:solidFill>
                  <a:srgbClr val="002060"/>
                </a:solidFill>
              </a:rPr>
              <a:t>, in His stern wrath why threatens He ?</a:t>
            </a:r>
          </a:p>
          <a:p>
            <a:pPr>
              <a:buNone/>
            </a:pPr>
            <a:r>
              <a:rPr lang="en-US" sz="1500" dirty="0" smtClean="0"/>
              <a:t>9 But who am I, that dare dispute with </a:t>
            </a:r>
            <a:r>
              <a:rPr lang="en-US" sz="1500" i="1" dirty="0" smtClean="0"/>
              <a:t>Thee</a:t>
            </a:r>
            <a:r>
              <a:rPr lang="en-US" sz="1500" dirty="0" smtClean="0"/>
              <a:t> ?</a:t>
            </a:r>
          </a:p>
          <a:p>
            <a:pPr>
              <a:buNone/>
            </a:pPr>
            <a:r>
              <a:rPr lang="en-US" sz="1500" dirty="0" smtClean="0"/>
              <a:t>10 </a:t>
            </a:r>
            <a:r>
              <a:rPr lang="en-US" sz="1500" b="1" dirty="0" smtClean="0"/>
              <a:t>O God, O </a:t>
            </a:r>
            <a:r>
              <a:rPr lang="en-US" sz="1500" dirty="0" smtClean="0"/>
              <a:t>!  of </a:t>
            </a:r>
            <a:r>
              <a:rPr lang="en-US" sz="1500" dirty="0" err="1" smtClean="0"/>
              <a:t>Thine</a:t>
            </a:r>
            <a:r>
              <a:rPr lang="en-US" sz="1500" dirty="0" smtClean="0"/>
              <a:t> only </a:t>
            </a:r>
            <a:r>
              <a:rPr lang="en-US" sz="1500" b="1" dirty="0" smtClean="0"/>
              <a:t>worthy blood</a:t>
            </a:r>
            <a:r>
              <a:rPr lang="en-US" sz="1500" dirty="0" smtClean="0"/>
              <a:t>,</a:t>
            </a:r>
            <a:endParaRPr lang="en-US" sz="1500" dirty="0"/>
          </a:p>
          <a:p>
            <a:pPr>
              <a:buNone/>
            </a:pPr>
            <a:r>
              <a:rPr lang="en-US" sz="1500" dirty="0" smtClean="0"/>
              <a:t>11 And </a:t>
            </a:r>
            <a:r>
              <a:rPr lang="en-US" sz="1500" i="1" dirty="0" smtClean="0"/>
              <a:t>my</a:t>
            </a:r>
            <a:r>
              <a:rPr lang="en-US" sz="1500" dirty="0" smtClean="0"/>
              <a:t> tears, make a </a:t>
            </a:r>
            <a:r>
              <a:rPr lang="en-US" sz="1500" b="1" dirty="0" smtClean="0"/>
              <a:t>heavenly </a:t>
            </a:r>
            <a:r>
              <a:rPr lang="en-US" sz="1500" dirty="0" err="1" smtClean="0"/>
              <a:t>Lethean</a:t>
            </a:r>
            <a:r>
              <a:rPr lang="en-US" sz="1500" dirty="0" smtClean="0"/>
              <a:t> flood,</a:t>
            </a:r>
            <a:endParaRPr lang="en-US" sz="1500" dirty="0"/>
          </a:p>
          <a:p>
            <a:pPr>
              <a:buNone/>
            </a:pPr>
            <a:r>
              <a:rPr lang="en-US" sz="1500" dirty="0" smtClean="0"/>
              <a:t>12 And drown in it </a:t>
            </a:r>
            <a:r>
              <a:rPr lang="en-US" sz="1500" i="1" dirty="0" smtClean="0"/>
              <a:t>my</a:t>
            </a:r>
            <a:r>
              <a:rPr lang="en-US" sz="1500" dirty="0" smtClean="0"/>
              <a:t> </a:t>
            </a:r>
            <a:r>
              <a:rPr lang="en-US" sz="1500" b="1" dirty="0" smtClean="0"/>
              <a:t>sin's</a:t>
            </a:r>
            <a:r>
              <a:rPr lang="en-US" sz="1500" dirty="0" smtClean="0"/>
              <a:t> black memory.</a:t>
            </a:r>
          </a:p>
          <a:p>
            <a:pPr>
              <a:buNone/>
            </a:pPr>
            <a:r>
              <a:rPr lang="en-US" sz="1500" dirty="0" smtClean="0"/>
              <a:t>13 That </a:t>
            </a:r>
            <a:r>
              <a:rPr lang="en-US" sz="1500" i="1" dirty="0" smtClean="0"/>
              <a:t>Thou</a:t>
            </a:r>
            <a:r>
              <a:rPr lang="en-US" sz="1500" dirty="0" smtClean="0"/>
              <a:t> remember them, some claim as debt ;</a:t>
            </a:r>
          </a:p>
          <a:p>
            <a:pPr>
              <a:buNone/>
            </a:pPr>
            <a:r>
              <a:rPr lang="en-US" sz="1500" dirty="0" smtClean="0"/>
              <a:t>14 </a:t>
            </a:r>
            <a:r>
              <a:rPr lang="en-US" sz="1500" i="1" dirty="0" smtClean="0"/>
              <a:t>I</a:t>
            </a:r>
            <a:r>
              <a:rPr lang="en-US" sz="1500" dirty="0" smtClean="0"/>
              <a:t> think it </a:t>
            </a:r>
            <a:r>
              <a:rPr lang="en-US" sz="1500" b="1" dirty="0" smtClean="0"/>
              <a:t>mercy</a:t>
            </a:r>
            <a:r>
              <a:rPr lang="en-US" sz="1500" dirty="0" smtClean="0"/>
              <a:t> if Thou wilt forget.</a:t>
            </a:r>
          </a:p>
          <a:p>
            <a:endParaRPr lang="en-US" dirty="0"/>
          </a:p>
        </p:txBody>
      </p:sp>
      <p:sp>
        <p:nvSpPr>
          <p:cNvPr id="4" name="Content Placeholder 3"/>
          <p:cNvSpPr>
            <a:spLocks noGrp="1"/>
          </p:cNvSpPr>
          <p:nvPr>
            <p:ph sz="half" idx="2"/>
          </p:nvPr>
        </p:nvSpPr>
        <p:spPr/>
        <p:txBody>
          <a:bodyPr>
            <a:normAutofit fontScale="77500" lnSpcReduction="20000"/>
          </a:bodyPr>
          <a:lstStyle/>
          <a:p>
            <a:pPr marL="0" indent="0"/>
            <a:r>
              <a:rPr lang="en-US" dirty="0" smtClean="0"/>
              <a:t>Uses multiple religious references within the poem</a:t>
            </a:r>
          </a:p>
          <a:p>
            <a:pPr marL="0" indent="0"/>
            <a:r>
              <a:rPr lang="en-US" dirty="0" smtClean="0"/>
              <a:t>Questions ways of God, and then changes tone in line 8 to a tone of acceptance and repentance.</a:t>
            </a:r>
          </a:p>
          <a:p>
            <a:pPr marL="0" indent="0"/>
            <a:r>
              <a:rPr lang="en-US" dirty="0" smtClean="0"/>
              <a:t>Structure and questions according to refer to Romans 8. </a:t>
            </a:r>
          </a:p>
          <a:p>
            <a:pPr marL="0" indent="0"/>
            <a:r>
              <a:rPr lang="en-US" dirty="0" smtClean="0"/>
              <a:t>Uses same technique of switching for first person plural pronoun to first person singular pronouns to get audience to sympathizes with him and repent to God. Topic of questioning also appears in Romans 8.</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Tone</a:t>
            </a:r>
            <a:endParaRPr lang="en-US" dirty="0"/>
          </a:p>
        </p:txBody>
      </p:sp>
      <p:sp>
        <p:nvSpPr>
          <p:cNvPr id="3" name="Content Placeholder 2"/>
          <p:cNvSpPr>
            <a:spLocks noGrp="1"/>
          </p:cNvSpPr>
          <p:nvPr>
            <p:ph sz="half" idx="1"/>
          </p:nvPr>
        </p:nvSpPr>
        <p:spPr>
          <a:xfrm>
            <a:off x="457200" y="1920085"/>
            <a:ext cx="4572000" cy="4434840"/>
          </a:xfrm>
        </p:spPr>
        <p:txBody>
          <a:bodyPr>
            <a:normAutofit fontScale="55000" lnSpcReduction="20000"/>
          </a:bodyPr>
          <a:lstStyle/>
          <a:p>
            <a:pPr>
              <a:buNone/>
            </a:pPr>
            <a:r>
              <a:rPr lang="en-US" sz="2800" dirty="0" smtClean="0">
                <a:solidFill>
                  <a:schemeClr val="accent1"/>
                </a:solidFill>
              </a:rPr>
              <a:t>1 If poisonous minerals, and if that tree</a:t>
            </a:r>
            <a:r>
              <a:rPr lang="en-US" sz="2800" dirty="0" smtClean="0">
                <a:solidFill>
                  <a:schemeClr val="accent1"/>
                </a:solidFill>
              </a:rPr>
              <a:t>,</a:t>
            </a:r>
          </a:p>
          <a:p>
            <a:pPr>
              <a:buNone/>
            </a:pPr>
            <a:r>
              <a:rPr lang="en-US" sz="2800" dirty="0" smtClean="0">
                <a:solidFill>
                  <a:schemeClr val="accent1"/>
                </a:solidFill>
              </a:rPr>
              <a:t> </a:t>
            </a:r>
            <a:r>
              <a:rPr lang="en-US" sz="2800" dirty="0" smtClean="0">
                <a:solidFill>
                  <a:schemeClr val="accent1"/>
                </a:solidFill>
              </a:rPr>
              <a:t>2 Whose fruit threw death on (else immortal) </a:t>
            </a:r>
            <a:r>
              <a:rPr lang="en-US" sz="2800" dirty="0" smtClean="0">
                <a:solidFill>
                  <a:schemeClr val="accent1"/>
                </a:solidFill>
              </a:rPr>
              <a:t>us,</a:t>
            </a:r>
          </a:p>
          <a:p>
            <a:pPr>
              <a:buNone/>
            </a:pPr>
            <a:r>
              <a:rPr lang="en-US" sz="2800" dirty="0" smtClean="0">
                <a:solidFill>
                  <a:schemeClr val="accent1"/>
                </a:solidFill>
              </a:rPr>
              <a:t>3 </a:t>
            </a:r>
            <a:r>
              <a:rPr lang="en-US" sz="2800" dirty="0" smtClean="0">
                <a:solidFill>
                  <a:schemeClr val="accent1"/>
                </a:solidFill>
              </a:rPr>
              <a:t>If lecherous goats, if serpents </a:t>
            </a:r>
            <a:r>
              <a:rPr lang="en-US" sz="2800" dirty="0" smtClean="0">
                <a:solidFill>
                  <a:schemeClr val="accent1"/>
                </a:solidFill>
              </a:rPr>
              <a:t>envious</a:t>
            </a:r>
          </a:p>
          <a:p>
            <a:pPr>
              <a:buNone/>
            </a:pPr>
            <a:r>
              <a:rPr lang="en-US" sz="2800" dirty="0" smtClean="0">
                <a:solidFill>
                  <a:schemeClr val="accent1"/>
                </a:solidFill>
              </a:rPr>
              <a:t>4 </a:t>
            </a:r>
            <a:r>
              <a:rPr lang="en-US" sz="2800" dirty="0" smtClean="0">
                <a:solidFill>
                  <a:schemeClr val="accent1"/>
                </a:solidFill>
              </a:rPr>
              <a:t>Cannot be </a:t>
            </a:r>
            <a:r>
              <a:rPr lang="en-US" sz="2800" dirty="0" err="1" smtClean="0">
                <a:solidFill>
                  <a:schemeClr val="accent1"/>
                </a:solidFill>
              </a:rPr>
              <a:t>damn'd</a:t>
            </a:r>
            <a:r>
              <a:rPr lang="en-US" sz="2800" dirty="0" smtClean="0">
                <a:solidFill>
                  <a:schemeClr val="accent1"/>
                </a:solidFill>
              </a:rPr>
              <a:t>, alas ! why should I be </a:t>
            </a:r>
            <a:r>
              <a:rPr lang="en-US" sz="2800" dirty="0" smtClean="0">
                <a:solidFill>
                  <a:schemeClr val="accent1"/>
                </a:solidFill>
              </a:rPr>
              <a:t>?</a:t>
            </a:r>
          </a:p>
          <a:p>
            <a:pPr>
              <a:buNone/>
            </a:pPr>
            <a:r>
              <a:rPr lang="en-US" sz="2800" dirty="0" smtClean="0">
                <a:solidFill>
                  <a:schemeClr val="accent1"/>
                </a:solidFill>
              </a:rPr>
              <a:t>5 </a:t>
            </a:r>
            <a:r>
              <a:rPr lang="en-US" sz="2800" dirty="0" smtClean="0">
                <a:solidFill>
                  <a:schemeClr val="accent1"/>
                </a:solidFill>
              </a:rPr>
              <a:t>Why should intent or reason, born in </a:t>
            </a:r>
            <a:r>
              <a:rPr lang="en-US" sz="2800" dirty="0" smtClean="0">
                <a:solidFill>
                  <a:schemeClr val="accent1"/>
                </a:solidFill>
              </a:rPr>
              <a:t>me,</a:t>
            </a:r>
          </a:p>
          <a:p>
            <a:pPr>
              <a:buNone/>
            </a:pPr>
            <a:r>
              <a:rPr lang="en-US" sz="2800" dirty="0" smtClean="0">
                <a:solidFill>
                  <a:schemeClr val="accent1"/>
                </a:solidFill>
              </a:rPr>
              <a:t>6 </a:t>
            </a:r>
            <a:r>
              <a:rPr lang="en-US" sz="2800" dirty="0" smtClean="0">
                <a:solidFill>
                  <a:schemeClr val="accent1"/>
                </a:solidFill>
              </a:rPr>
              <a:t>Make sins, else equal, in me more heinous </a:t>
            </a:r>
            <a:r>
              <a:rPr lang="en-US" sz="2800" dirty="0" smtClean="0">
                <a:solidFill>
                  <a:schemeClr val="accent1"/>
                </a:solidFill>
              </a:rPr>
              <a:t>?</a:t>
            </a:r>
          </a:p>
          <a:p>
            <a:pPr>
              <a:buNone/>
            </a:pPr>
            <a:r>
              <a:rPr lang="en-US" sz="2800" dirty="0" smtClean="0">
                <a:solidFill>
                  <a:schemeClr val="accent1"/>
                </a:solidFill>
              </a:rPr>
              <a:t>7 </a:t>
            </a:r>
            <a:r>
              <a:rPr lang="en-US" sz="2800" dirty="0" smtClean="0">
                <a:solidFill>
                  <a:schemeClr val="accent1"/>
                </a:solidFill>
              </a:rPr>
              <a:t>And, mercy being easy, and </a:t>
            </a:r>
            <a:r>
              <a:rPr lang="en-US" sz="2800" dirty="0" smtClean="0">
                <a:solidFill>
                  <a:schemeClr val="accent1"/>
                </a:solidFill>
              </a:rPr>
              <a:t>glorious</a:t>
            </a:r>
          </a:p>
          <a:p>
            <a:pPr>
              <a:buNone/>
            </a:pPr>
            <a:r>
              <a:rPr lang="en-US" sz="2800" dirty="0" smtClean="0">
                <a:solidFill>
                  <a:schemeClr val="accent1"/>
                </a:solidFill>
              </a:rPr>
              <a:t>8 </a:t>
            </a:r>
            <a:r>
              <a:rPr lang="en-US" sz="2800" dirty="0" smtClean="0">
                <a:solidFill>
                  <a:schemeClr val="accent1"/>
                </a:solidFill>
              </a:rPr>
              <a:t>To God, in His stern wrath why threatens He </a:t>
            </a:r>
            <a:r>
              <a:rPr lang="en-US" sz="2800" dirty="0" smtClean="0">
                <a:solidFill>
                  <a:schemeClr val="accent1"/>
                </a:solidFill>
              </a:rPr>
              <a:t>?</a:t>
            </a:r>
          </a:p>
          <a:p>
            <a:pPr>
              <a:buNone/>
            </a:pPr>
            <a:r>
              <a:rPr lang="en-US" sz="2800" dirty="0" smtClean="0"/>
              <a:t>9 </a:t>
            </a:r>
            <a:r>
              <a:rPr lang="en-US" sz="2800" dirty="0" smtClean="0"/>
              <a:t>But who am I, that dare dispute with Thee </a:t>
            </a:r>
            <a:r>
              <a:rPr lang="en-US" sz="2800" dirty="0" smtClean="0"/>
              <a:t>?</a:t>
            </a:r>
          </a:p>
          <a:p>
            <a:pPr>
              <a:buNone/>
            </a:pPr>
            <a:r>
              <a:rPr lang="en-US" sz="2800" dirty="0" smtClean="0"/>
              <a:t>10 </a:t>
            </a:r>
            <a:r>
              <a:rPr lang="en-US" sz="2800" dirty="0" smtClean="0"/>
              <a:t>O God, O !  of </a:t>
            </a:r>
            <a:r>
              <a:rPr lang="en-US" sz="2800" dirty="0" err="1" smtClean="0"/>
              <a:t>Thine</a:t>
            </a:r>
            <a:r>
              <a:rPr lang="en-US" sz="2800" dirty="0" smtClean="0"/>
              <a:t> only worthy </a:t>
            </a:r>
            <a:r>
              <a:rPr lang="en-US" sz="2800" dirty="0" smtClean="0"/>
              <a:t>blood,</a:t>
            </a:r>
          </a:p>
          <a:p>
            <a:pPr>
              <a:buNone/>
            </a:pPr>
            <a:r>
              <a:rPr lang="en-US" sz="2800" dirty="0" smtClean="0"/>
              <a:t>11 </a:t>
            </a:r>
            <a:r>
              <a:rPr lang="en-US" sz="2800" dirty="0" smtClean="0"/>
              <a:t>And my tears, make a heavenly </a:t>
            </a:r>
            <a:r>
              <a:rPr lang="en-US" sz="2800" dirty="0" err="1" smtClean="0"/>
              <a:t>Lethean</a:t>
            </a:r>
            <a:r>
              <a:rPr lang="en-US" sz="2800" dirty="0" smtClean="0"/>
              <a:t> </a:t>
            </a:r>
            <a:r>
              <a:rPr lang="en-US" sz="2800" dirty="0" smtClean="0"/>
              <a:t>flood,</a:t>
            </a:r>
          </a:p>
          <a:p>
            <a:pPr>
              <a:buNone/>
            </a:pPr>
            <a:r>
              <a:rPr lang="en-US" sz="2800" dirty="0" smtClean="0"/>
              <a:t>12 </a:t>
            </a:r>
            <a:r>
              <a:rPr lang="en-US" sz="2800" dirty="0" smtClean="0"/>
              <a:t>And drown in it my sin's black </a:t>
            </a:r>
            <a:r>
              <a:rPr lang="en-US" sz="2800" dirty="0" smtClean="0"/>
              <a:t>memory.</a:t>
            </a:r>
          </a:p>
          <a:p>
            <a:pPr>
              <a:buNone/>
            </a:pPr>
            <a:r>
              <a:rPr lang="en-US" sz="2800" dirty="0" smtClean="0"/>
              <a:t>13 </a:t>
            </a:r>
            <a:r>
              <a:rPr lang="en-US" sz="2800" dirty="0" smtClean="0"/>
              <a:t>That Thou remember them, some claim </a:t>
            </a:r>
            <a:r>
              <a:rPr lang="en-US" sz="2800" dirty="0" smtClean="0"/>
              <a:t>as debt ;</a:t>
            </a:r>
          </a:p>
          <a:p>
            <a:pPr>
              <a:buNone/>
            </a:pPr>
            <a:r>
              <a:rPr lang="en-US" sz="2800" dirty="0" smtClean="0"/>
              <a:t>14 </a:t>
            </a:r>
            <a:r>
              <a:rPr lang="en-US" sz="2800" dirty="0" smtClean="0"/>
              <a:t>I think it mercy if Thou wilt forget.</a:t>
            </a:r>
          </a:p>
          <a:p>
            <a:endParaRPr lang="en-US" dirty="0"/>
          </a:p>
        </p:txBody>
      </p:sp>
      <p:sp>
        <p:nvSpPr>
          <p:cNvPr id="4" name="Content Placeholder 3"/>
          <p:cNvSpPr>
            <a:spLocks noGrp="1"/>
          </p:cNvSpPr>
          <p:nvPr>
            <p:ph sz="half" idx="2"/>
          </p:nvPr>
        </p:nvSpPr>
        <p:spPr>
          <a:xfrm>
            <a:off x="4648200" y="914400"/>
            <a:ext cx="4038600" cy="4434840"/>
          </a:xfrm>
        </p:spPr>
        <p:txBody>
          <a:bodyPr>
            <a:noAutofit/>
          </a:bodyPr>
          <a:lstStyle/>
          <a:p>
            <a:r>
              <a:rPr lang="en-US" sz="1800" dirty="0" smtClean="0"/>
              <a:t>Change in Tone from line 8 to 9</a:t>
            </a:r>
          </a:p>
          <a:p>
            <a:pPr lvl="1"/>
            <a:r>
              <a:rPr lang="en-US" sz="1800" dirty="0" smtClean="0"/>
              <a:t>May have derived from purpose of structure to reference Romans 8</a:t>
            </a:r>
          </a:p>
          <a:p>
            <a:pPr lvl="1"/>
            <a:r>
              <a:rPr lang="en-US" sz="1800" dirty="0" smtClean="0"/>
              <a:t>Purpose to help reader sympathize with speaker</a:t>
            </a:r>
          </a:p>
          <a:p>
            <a:r>
              <a:rPr lang="en-US" sz="1800" dirty="0" smtClean="0"/>
              <a:t>Uses meditative poetry style of dramatic statements</a:t>
            </a:r>
          </a:p>
          <a:p>
            <a:pPr lvl="1"/>
            <a:r>
              <a:rPr lang="en-US" sz="1800" dirty="0" smtClean="0"/>
              <a:t>Switches from questioning to explanation where speaker is begging for mercy</a:t>
            </a:r>
          </a:p>
          <a:p>
            <a:r>
              <a:rPr lang="en-US" sz="1800" dirty="0" smtClean="0"/>
              <a:t>Connects with Donne’s past</a:t>
            </a:r>
          </a:p>
          <a:p>
            <a:pPr lvl="1"/>
            <a:r>
              <a:rPr lang="en-US" sz="1800" dirty="0" smtClean="0"/>
              <a:t>Troubling past shines through in questioning, and portrays Donne’s theme of creating melancholic tones compared to spiritual </a:t>
            </a:r>
            <a:r>
              <a:rPr lang="en-US" sz="1800" dirty="0" err="1" smtClean="0"/>
              <a:t>enlighting</a:t>
            </a:r>
            <a:r>
              <a:rPr lang="en-US" sz="1800" dirty="0" smtClean="0"/>
              <a:t>.</a:t>
            </a:r>
            <a:endParaRPr lang="en-US"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Metaphors</a:t>
            </a:r>
            <a:endParaRPr lang="en-US" dirty="0"/>
          </a:p>
        </p:txBody>
      </p:sp>
      <p:sp>
        <p:nvSpPr>
          <p:cNvPr id="3" name="Content Placeholder 2"/>
          <p:cNvSpPr>
            <a:spLocks noGrp="1"/>
          </p:cNvSpPr>
          <p:nvPr>
            <p:ph sz="half" idx="1"/>
          </p:nvPr>
        </p:nvSpPr>
        <p:spPr/>
        <p:txBody>
          <a:bodyPr/>
          <a:lstStyle/>
          <a:p>
            <a:r>
              <a:rPr lang="en-US" dirty="0" smtClean="0"/>
              <a:t>Use of metaphysical metaphors</a:t>
            </a:r>
          </a:p>
          <a:p>
            <a:r>
              <a:rPr lang="en-US" dirty="0" smtClean="0"/>
              <a:t>Compares sin to poisonous minerals, lusty goats, and serpents</a:t>
            </a:r>
          </a:p>
          <a:p>
            <a:r>
              <a:rPr lang="en-US" dirty="0" smtClean="0"/>
              <a:t>Compares grace to flood</a:t>
            </a:r>
          </a:p>
          <a:p>
            <a:pPr>
              <a:buNone/>
            </a:pPr>
            <a:endParaRPr lang="en-US" dirty="0"/>
          </a:p>
        </p:txBody>
      </p:sp>
      <p:sp>
        <p:nvSpPr>
          <p:cNvPr id="4" name="Content Placeholder 3"/>
          <p:cNvSpPr>
            <a:spLocks noGrp="1"/>
          </p:cNvSpPr>
          <p:nvPr>
            <p:ph sz="half" idx="2"/>
          </p:nvPr>
        </p:nvSpPr>
        <p:spPr/>
        <p:txBody>
          <a:bodyPr/>
          <a:lstStyle/>
          <a:p>
            <a:r>
              <a:rPr lang="en-US" dirty="0" smtClean="0"/>
              <a:t>Displays different imagery than imagery provided usually imagined when talking, fall of man, grace, and mercy</a:t>
            </a:r>
            <a:endParaRPr lang="en-US" dirty="0"/>
          </a:p>
        </p:txBody>
      </p:sp>
      <p:sp>
        <p:nvSpPr>
          <p:cNvPr id="5" name="TextBox 4"/>
          <p:cNvSpPr txBox="1"/>
          <p:nvPr/>
        </p:nvSpPr>
        <p:spPr>
          <a:xfrm>
            <a:off x="4343400" y="5715000"/>
            <a:ext cx="475515" cy="369332"/>
          </a:xfrm>
          <a:prstGeom prst="rect">
            <a:avLst/>
          </a:prstGeom>
          <a:noFill/>
        </p:spPr>
        <p:txBody>
          <a:bodyPr wrap="none" rtlCol="0">
            <a:spAutoFit/>
          </a:bodyPr>
          <a:lstStyle/>
          <a:p>
            <a:r>
              <a:rPr lang="en-US" dirty="0" smtClean="0"/>
              <a:t>Vs.</a:t>
            </a:r>
            <a:endParaRPr lang="en-US" dirty="0"/>
          </a:p>
        </p:txBody>
      </p:sp>
      <p:pic>
        <p:nvPicPr>
          <p:cNvPr id="13314" name="Picture 2" descr="http://evilsalternative.files.wordpress.com/2009/02/454px-tizian_-_the_fall_of_man11.jpg"/>
          <p:cNvPicPr>
            <a:picLocks noChangeAspect="1" noChangeArrowheads="1"/>
          </p:cNvPicPr>
          <p:nvPr/>
        </p:nvPicPr>
        <p:blipFill>
          <a:blip r:embed="rId2" cstate="print"/>
          <a:srcRect/>
          <a:stretch>
            <a:fillRect/>
          </a:stretch>
        </p:blipFill>
        <p:spPr bwMode="auto">
          <a:xfrm>
            <a:off x="5029200" y="4495800"/>
            <a:ext cx="1600200" cy="2114802"/>
          </a:xfrm>
          <a:prstGeom prst="rect">
            <a:avLst/>
          </a:prstGeom>
          <a:noFill/>
        </p:spPr>
      </p:pic>
      <p:pic>
        <p:nvPicPr>
          <p:cNvPr id="13316" name="Picture 4" descr="http://artfiles.art.com/5/p/LRG/16/1650/NAZGD00Z/garret-walker-saving-grace.jpg"/>
          <p:cNvPicPr>
            <a:picLocks noChangeAspect="1" noChangeArrowheads="1"/>
          </p:cNvPicPr>
          <p:nvPr/>
        </p:nvPicPr>
        <p:blipFill>
          <a:blip r:embed="rId3" cstate="print"/>
          <a:srcRect/>
          <a:stretch>
            <a:fillRect/>
          </a:stretch>
        </p:blipFill>
        <p:spPr bwMode="auto">
          <a:xfrm>
            <a:off x="6781800" y="4343400"/>
            <a:ext cx="1826190" cy="2270125"/>
          </a:xfrm>
          <a:prstGeom prst="rect">
            <a:avLst/>
          </a:prstGeom>
          <a:noFill/>
        </p:spPr>
      </p:pic>
      <p:pic>
        <p:nvPicPr>
          <p:cNvPr id="13318" name="Picture 6" descr="bottle of poison"/>
          <p:cNvPicPr>
            <a:picLocks noChangeAspect="1" noChangeArrowheads="1"/>
          </p:cNvPicPr>
          <p:nvPr/>
        </p:nvPicPr>
        <p:blipFill>
          <a:blip r:embed="rId4" cstate="print"/>
          <a:srcRect/>
          <a:stretch>
            <a:fillRect/>
          </a:stretch>
        </p:blipFill>
        <p:spPr bwMode="auto">
          <a:xfrm>
            <a:off x="228600" y="4572000"/>
            <a:ext cx="1532020" cy="2133600"/>
          </a:xfrm>
          <a:prstGeom prst="rect">
            <a:avLst/>
          </a:prstGeom>
          <a:noFill/>
        </p:spPr>
      </p:pic>
      <p:pic>
        <p:nvPicPr>
          <p:cNvPr id="13320" name="Picture 8" descr="http://www.joystickdivision.com/flood%20house%20pic.jpg"/>
          <p:cNvPicPr>
            <a:picLocks noChangeAspect="1" noChangeArrowheads="1"/>
          </p:cNvPicPr>
          <p:nvPr/>
        </p:nvPicPr>
        <p:blipFill>
          <a:blip r:embed="rId5" cstate="print"/>
          <a:srcRect/>
          <a:stretch>
            <a:fillRect/>
          </a:stretch>
        </p:blipFill>
        <p:spPr bwMode="auto">
          <a:xfrm>
            <a:off x="2286000" y="4724400"/>
            <a:ext cx="1723283" cy="173672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sz="half" idx="1"/>
          </p:nvPr>
        </p:nvSpPr>
        <p:spPr>
          <a:xfrm>
            <a:off x="457200" y="1920085"/>
            <a:ext cx="7848600" cy="4434840"/>
          </a:xfrm>
        </p:spPr>
        <p:txBody>
          <a:bodyPr>
            <a:normAutofit fontScale="62500" lnSpcReduction="20000"/>
          </a:bodyPr>
          <a:lstStyle/>
          <a:p>
            <a:pPr>
              <a:buNone/>
            </a:pPr>
            <a:r>
              <a:rPr lang="en-US" dirty="0" smtClean="0"/>
              <a:t>Archer, Stanley. "Meditation and the Structure of Donne's "Holy Sonnets</a:t>
            </a:r>
            <a:r>
              <a:rPr lang="en-US" dirty="0" smtClean="0"/>
              <a:t>"“</a:t>
            </a:r>
          </a:p>
          <a:p>
            <a:pPr>
              <a:buNone/>
            </a:pPr>
            <a:r>
              <a:rPr lang="en-US" dirty="0" smtClean="0"/>
              <a:t>	ELH </a:t>
            </a:r>
            <a:r>
              <a:rPr lang="en-US" dirty="0" smtClean="0"/>
              <a:t>28.2 (1961): 137-147. JSTOR. The Johns Hopkins University Press. Web. </a:t>
            </a:r>
            <a:r>
              <a:rPr lang="en-US" dirty="0" smtClean="0"/>
              <a:t>March </a:t>
            </a:r>
            <a:r>
              <a:rPr lang="en-US" dirty="0" smtClean="0"/>
              <a:t>2010</a:t>
            </a:r>
            <a:br>
              <a:rPr lang="en-US" dirty="0" smtClean="0"/>
            </a:br>
            <a:endParaRPr lang="en-US" dirty="0" smtClean="0"/>
          </a:p>
          <a:p>
            <a:pPr>
              <a:buNone/>
            </a:pPr>
            <a:r>
              <a:rPr lang="en-US" dirty="0" smtClean="0"/>
              <a:t>Chong</a:t>
            </a:r>
            <a:r>
              <a:rPr lang="en-US" dirty="0" smtClean="0"/>
              <a:t>, Kenneth. "Blood, Sweat, and Tears: Self-Chastisement in Donne's 'If </a:t>
            </a:r>
            <a:r>
              <a:rPr lang="en-US" dirty="0" err="1" smtClean="0"/>
              <a:t>Poysonous</a:t>
            </a:r>
            <a:r>
              <a:rPr lang="en-US" dirty="0" smtClean="0"/>
              <a:t> </a:t>
            </a:r>
            <a:r>
              <a:rPr lang="en-US" dirty="0" err="1" smtClean="0"/>
              <a:t>Mineralls</a:t>
            </a:r>
            <a:r>
              <a:rPr lang="en-US" dirty="0" smtClean="0"/>
              <a:t>'." Renaissance and Reformation/Renaissance et </a:t>
            </a:r>
            <a:r>
              <a:rPr lang="en-US" dirty="0" err="1" smtClean="0"/>
              <a:t>Réforme</a:t>
            </a:r>
            <a:r>
              <a:rPr lang="en-US" dirty="0" smtClean="0"/>
              <a:t> 29.4 (2005): 41-55. MLA International Bibliography. EBSCO. Web. 2 Mar. 2010.</a:t>
            </a:r>
            <a:br>
              <a:rPr lang="en-US" dirty="0" smtClean="0"/>
            </a:br>
            <a:endParaRPr lang="en-US" dirty="0" smtClean="0"/>
          </a:p>
          <a:p>
            <a:pPr>
              <a:buNone/>
            </a:pPr>
            <a:r>
              <a:rPr lang="en-US" dirty="0" err="1" smtClean="0"/>
              <a:t>Kuchar</a:t>
            </a:r>
            <a:r>
              <a:rPr lang="en-US" dirty="0" smtClean="0"/>
              <a:t>, Gary. "</a:t>
            </a:r>
            <a:r>
              <a:rPr lang="en-US" dirty="0" err="1" smtClean="0"/>
              <a:t>Petrarchism</a:t>
            </a:r>
            <a:r>
              <a:rPr lang="en-US" dirty="0" smtClean="0"/>
              <a:t> and Repentance in John Donne's Holy Sonnets." Modern Philology: Critical and Historical Studies in Literature, Medieval Through Contemporary 105.3 (2008): 535-569. MLA International Bibliography. EBSCO. Web. 2 Mar. 2010</a:t>
            </a:r>
            <a:r>
              <a:rPr lang="en-US" dirty="0" smtClean="0"/>
              <a:t>.</a:t>
            </a:r>
            <a:endParaRPr lang="en-US" dirty="0" smtClean="0"/>
          </a:p>
          <a:p>
            <a:pPr>
              <a:buNone/>
            </a:pPr>
            <a:endParaRPr lang="en-US" dirty="0" smtClean="0"/>
          </a:p>
          <a:p>
            <a:pPr>
              <a:buNone/>
            </a:pPr>
            <a:r>
              <a:rPr lang="en-US" dirty="0" smtClean="0"/>
              <a:t>Trevor, Douglas. "John Donne and Scholarly Melancholy." Studies in English Literature 1500-1900 40.1 (2000): 81-102. Winter. Project Muse. Web. 2 March 2010</a:t>
            </a:r>
            <a:br>
              <a:rPr lang="en-US" dirty="0" smtClean="0"/>
            </a:br>
            <a:r>
              <a:rPr lang="en-US" dirty="0" smtClean="0"/>
              <a:t/>
            </a:r>
            <a:br>
              <a:rPr lang="en-US" dirty="0" smtClean="0"/>
            </a:b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85</TotalTime>
  <Words>527</Words>
  <Application>Microsoft Office PowerPoint</Application>
  <PresentationFormat>On-screen Show (4:3)</PresentationFormat>
  <Paragraphs>72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Flow</vt:lpstr>
      <vt:lpstr>Annotation John Donne’s Holy Sonnet IX</vt:lpstr>
      <vt:lpstr>Holy Sonnet IX</vt:lpstr>
      <vt:lpstr>Structure</vt:lpstr>
      <vt:lpstr>Religious References</vt:lpstr>
      <vt:lpstr>Tone</vt:lpstr>
      <vt:lpstr>Metaphors</vt:lpstr>
      <vt:lpstr>Works Cited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Annotation John Donne’s Holy Sonnet IX</dc:title>
  <dc:creator>Owner</dc:creator>
  <cp:lastModifiedBy>Owner</cp:lastModifiedBy>
  <cp:revision>1</cp:revision>
  <dcterms:created xsi:type="dcterms:W3CDTF">2010-03-10T02:09:09Z</dcterms:created>
  <dcterms:modified xsi:type="dcterms:W3CDTF">2010-03-10T03:34:13Z</dcterms:modified>
</cp:coreProperties>
</file>